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9"/>
  </p:notesMasterIdLst>
  <p:sldIdLst>
    <p:sldId id="256" r:id="rId2"/>
    <p:sldId id="260" r:id="rId3"/>
    <p:sldId id="257" r:id="rId4"/>
    <p:sldId id="264" r:id="rId5"/>
    <p:sldId id="265" r:id="rId6"/>
    <p:sldId id="268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62D0"/>
    <a:srgbClr val="FB5F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3852" autoAdjust="0"/>
  </p:normalViewPr>
  <p:slideViewPr>
    <p:cSldViewPr snapToGrid="0">
      <p:cViewPr>
        <p:scale>
          <a:sx n="75" d="100"/>
          <a:sy n="75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F5425-ECF5-4F56-87C7-02BDCF3EE078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2BD3B-0F29-4292-B57F-4A817FA02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58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Example:</a:t>
            </a:r>
          </a:p>
          <a:p>
            <a:r>
              <a:rPr lang="en-US"/>
              <a:t>John Smith, DDS, MS, MAGD</a:t>
            </a:r>
          </a:p>
          <a:p>
            <a:r>
              <a:rPr lang="en-US"/>
              <a:t>Department of Diagnostic Radiology, University of X, Anytown, State/Country</a:t>
            </a:r>
          </a:p>
          <a:p>
            <a:endParaRPr lang="en-US"/>
          </a:p>
          <a:p>
            <a:r>
              <a:rPr lang="en-US"/>
              <a:t>Authorship:  Author order indicates the magnitude of contribution, with the first author adding the most value and the last author representing the most senior, predominantly supervisory role.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2BD3B-0F29-4292-B57F-4A817FA028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600"/>
              <a:t>Case History sentence should be brief and in this format: </a:t>
            </a:r>
          </a:p>
          <a:p>
            <a:pPr lvl="1"/>
            <a:r>
              <a:rPr lang="en-US" sz="1600"/>
              <a:t>	“A [insert demographics] presented with [relevant history / time frame of signs &amp; symptoms of current condition].”</a:t>
            </a:r>
          </a:p>
          <a:p>
            <a:pPr lvl="2"/>
            <a:endParaRPr lang="en-US" sz="1200" i="1"/>
          </a:p>
          <a:p>
            <a:pPr lvl="2"/>
            <a:r>
              <a:rPr lang="en-US" sz="1200" i="1"/>
              <a:t>Note:  Unlike with Imaging slide (NEXT SLIDE), a separate Figure Legend is not required since photos are optional; however, if used, please reference the relevant photos within the body of the Case History write-up with a sentence as such: “…patient initially presented to the clinic X months ago with [insert clinical finding] (A).”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2BD3B-0F29-4292-B57F-4A817FA028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18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600"/>
              <a:t>Should be brief and in this format: </a:t>
            </a:r>
          </a:p>
          <a:p>
            <a:pPr lvl="1"/>
            <a:r>
              <a:rPr lang="en-US" sz="1600"/>
              <a:t>	“Axial CBCT (A) demonstrates mild-to-moderate…(red arrow).  Sagittal CBCT (B) and Coronal CBCT (C) demonstrate…(orange and yellow arrows, respectively).  Axial T1W1 (D) demonstrates…(green arrow).”</a:t>
            </a:r>
          </a:p>
          <a:p>
            <a:pPr lvl="1"/>
            <a:endParaRPr lang="en-US" sz="1600"/>
          </a:p>
          <a:p>
            <a:pPr lvl="2"/>
            <a:r>
              <a:rPr lang="en-US" sz="1200" i="1"/>
              <a:t>Note: If major incidental findings are part of image used, annotate in Figure Legend.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2BD3B-0F29-4292-B57F-4A817FA028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99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Impression (Lesion Category) options (usually should be 1, 2</a:t>
            </a:r>
            <a:r>
              <a:rPr lang="en-US" baseline="30000"/>
              <a:t>nd</a:t>
            </a:r>
            <a:r>
              <a:rPr lang="en-US"/>
              <a:t> is optional if needed)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Cyst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Odontogenic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Non-odontogenic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Benign Neoplasm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Odontogenic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Non-odontogenic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Bone Dysplasia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Systemic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Inflammatory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Malignant Neoplasm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Vascular Abnormalities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Craniofacial Anomalies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Trauma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Salivary Gland Disease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Paranasal Sinuses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TMJ Abnormalities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Dental Anomalies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Soft Tissue Calcifications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Temporal Bone Lesions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2BD3B-0F29-4292-B57F-4A817FA028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95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/>
              <a:t>Key Features</a:t>
            </a:r>
          </a:p>
          <a:p>
            <a:pPr lvl="1"/>
            <a:r>
              <a:rPr lang="en-US" sz="1400"/>
              <a:t>State the typical Key Features (as if the lesion “read the book”) of your Final Diagnosis and compare them to your actual findings, with special attention / elaboration on features that do not match with your Final Diagnosis</a:t>
            </a:r>
          </a:p>
          <a:p>
            <a:endParaRPr lang="en-US"/>
          </a:p>
          <a:p>
            <a:r>
              <a:rPr lang="en-US" sz="1600"/>
              <a:t>Management</a:t>
            </a:r>
          </a:p>
          <a:p>
            <a:pPr lvl="1"/>
            <a:r>
              <a:rPr lang="en-US" sz="1400"/>
              <a:t>State what was done / what still needs to be done:</a:t>
            </a:r>
          </a:p>
          <a:p>
            <a:pPr lvl="1"/>
            <a:r>
              <a:rPr lang="en-US" sz="1400"/>
              <a:t>	Biopsy – what type (aspirational, etc.) and why?</a:t>
            </a:r>
          </a:p>
          <a:p>
            <a:pPr lvl="1"/>
            <a:r>
              <a:rPr lang="en-US" sz="1400"/>
              <a:t>	Advanced Imaging – what type and why?</a:t>
            </a:r>
          </a:p>
          <a:p>
            <a:pPr lvl="1"/>
            <a:r>
              <a:rPr lang="en-US" sz="1400"/>
              <a:t>	Surgical / Treatment options – what type and why?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2BD3B-0F29-4292-B57F-4A817FA028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20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/>
              <a:t>Biopsy (Gross specimen) / Histopathology / Follow-up Legend (optional)</a:t>
            </a:r>
          </a:p>
          <a:p>
            <a:pPr lvl="1"/>
            <a:r>
              <a:rPr lang="en-US" sz="1600"/>
              <a:t>Should be brief and in this format: “Gross specimen (A) demonstrates…(red arrow).  Histopathological slide with Hematoxylin and Eosin staining (B) shows…(blue arrow).  Panoramic image 6 months post-op (C) demonstrates… .”</a:t>
            </a:r>
          </a:p>
          <a:p>
            <a:pPr lvl="2"/>
            <a:endParaRPr lang="en-US" sz="1200" i="1"/>
          </a:p>
          <a:p>
            <a:pPr lvl="2"/>
            <a:r>
              <a:rPr lang="en-US" sz="1200" i="1"/>
              <a:t>Note: If major incidental findings are part of image used, annotate in Figure Legend.</a:t>
            </a:r>
          </a:p>
          <a:p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/>
              <a:t>Citations should be MLA 9</a:t>
            </a:r>
            <a:r>
              <a:rPr lang="en-US" b="1" baseline="30000"/>
              <a:t>th</a:t>
            </a:r>
            <a:r>
              <a:rPr lang="en-US" b="1"/>
              <a:t> edition formatted</a:t>
            </a:r>
            <a:r>
              <a:rPr lang="en-US"/>
              <a:t> – use this site: </a:t>
            </a:r>
            <a:r>
              <a:rPr lang="en-US" u="sng">
                <a:solidFill>
                  <a:srgbClr val="0070C0"/>
                </a:solidFill>
              </a:rPr>
              <a:t>https://www.citationmachine.net/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2BD3B-0F29-4292-B57F-4A817FA028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4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9A64-65A1-4433-B406-476493FF62EA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5A69-8A38-4BDB-898B-650CC9D2E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217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9E0E2-1022-43B2-BA61-4681266D5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DEFB75-2ED0-4114-99C8-2E427DF7D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9A64-65A1-4433-B406-476493FF62EA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F88EB4-4329-4B44-AC91-FD22585FF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F6F272-42AB-4071-B48A-3DB85109B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5A69-8A38-4BDB-898B-650CC9D2E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0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2833CA5-FF41-42B6-A77A-CD03A954623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522799" y="685800"/>
            <a:ext cx="2194560" cy="2194560"/>
          </a:xfrm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r>
              <a:rPr lang="en-US"/>
              <a:t>Click to add image</a:t>
            </a:r>
          </a:p>
          <a:p>
            <a:r>
              <a:rPr lang="en-US"/>
              <a:t>A</a:t>
            </a:r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27C78AFC-1585-4CC7-BF13-DC8D84F2791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998720" y="685800"/>
            <a:ext cx="2194560" cy="2194560"/>
          </a:xfrm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r>
              <a:rPr lang="en-US"/>
              <a:t>Click to add image</a:t>
            </a:r>
          </a:p>
          <a:p>
            <a:r>
              <a:rPr lang="en-US"/>
              <a:t>B</a:t>
            </a:r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DD46CC89-8A00-4F88-8B09-34A53BA1FFC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74641" y="685800"/>
            <a:ext cx="2194560" cy="2194560"/>
          </a:xfrm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r>
              <a:rPr lang="en-US"/>
              <a:t>Click to add image</a:t>
            </a:r>
          </a:p>
          <a:p>
            <a:r>
              <a:rPr lang="en-US"/>
              <a:t>C</a:t>
            </a:r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50D7F3DD-6146-4F9A-8A20-4F74DECA960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522799" y="3086100"/>
            <a:ext cx="2194560" cy="2194560"/>
          </a:xfrm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r>
              <a:rPr lang="en-US"/>
              <a:t>Click to add image</a:t>
            </a:r>
          </a:p>
          <a:p>
            <a:r>
              <a:rPr lang="en-US"/>
              <a:t>D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6994D875-E327-4994-97D0-00D946EEE59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998720" y="3096260"/>
            <a:ext cx="2194560" cy="2194560"/>
          </a:xfrm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r>
              <a:rPr lang="en-US"/>
              <a:t>Click to add image</a:t>
            </a:r>
          </a:p>
          <a:p>
            <a:r>
              <a:rPr lang="en-US"/>
              <a:t>E</a:t>
            </a: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53AB399D-7072-4EF6-9CF1-D9C539886F1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474641" y="3096260"/>
            <a:ext cx="2194560" cy="2194560"/>
          </a:xfrm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r>
              <a:rPr lang="en-US"/>
              <a:t>Click to add image</a:t>
            </a:r>
          </a:p>
          <a:p>
            <a:r>
              <a:rPr lang="en-US"/>
              <a:t>F </a:t>
            </a:r>
          </a:p>
        </p:txBody>
      </p:sp>
    </p:spTree>
    <p:extLst>
      <p:ext uri="{BB962C8B-B14F-4D97-AF65-F5344CB8AC3E}">
        <p14:creationId xmlns:p14="http://schemas.microsoft.com/office/powerpoint/2010/main" val="420777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9293ABA0-1355-4917-8E48-A72AC60A30A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344999" y="3587496"/>
            <a:ext cx="2194560" cy="2194560"/>
          </a:xfrm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r>
              <a:rPr lang="en-US"/>
              <a:t>Click to add image</a:t>
            </a:r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CA718818-9E49-410C-B300-5783F5C111E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998720" y="3584448"/>
            <a:ext cx="2194560" cy="2194560"/>
          </a:xfrm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r>
              <a:rPr lang="en-US"/>
              <a:t>Click to add image</a:t>
            </a:r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BB09AFF5-9DDA-44D6-AC3F-5AB3C57F8DB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52441" y="3584448"/>
            <a:ext cx="2194560" cy="2194560"/>
          </a:xfrm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r>
              <a:rPr lang="en-US"/>
              <a:t>Click to add image</a:t>
            </a:r>
          </a:p>
        </p:txBody>
      </p:sp>
    </p:spTree>
    <p:extLst>
      <p:ext uri="{BB962C8B-B14F-4D97-AF65-F5344CB8AC3E}">
        <p14:creationId xmlns:p14="http://schemas.microsoft.com/office/powerpoint/2010/main" val="4273984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9293ABA0-1355-4917-8E48-A72AC60A30A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344999" y="2382810"/>
            <a:ext cx="2194560" cy="2194560"/>
          </a:xfrm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r>
              <a:rPr lang="en-US"/>
              <a:t>Click to add image</a:t>
            </a:r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CA718818-9E49-410C-B300-5783F5C111E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998720" y="2382810"/>
            <a:ext cx="2194560" cy="2194560"/>
          </a:xfrm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r>
              <a:rPr lang="en-US"/>
              <a:t>Click to add image</a:t>
            </a:r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BB09AFF5-9DDA-44D6-AC3F-5AB3C57F8DB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52441" y="2382810"/>
            <a:ext cx="2194560" cy="2194560"/>
          </a:xfrm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r>
              <a:rPr lang="en-US"/>
              <a:t>Click to add image</a:t>
            </a:r>
          </a:p>
        </p:txBody>
      </p:sp>
    </p:spTree>
    <p:extLst>
      <p:ext uri="{BB962C8B-B14F-4D97-AF65-F5344CB8AC3E}">
        <p14:creationId xmlns:p14="http://schemas.microsoft.com/office/powerpoint/2010/main" val="2750391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9A64-65A1-4433-B406-476493FF62EA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5A69-8A38-4BDB-898B-650CC9D2E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7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9A64-65A1-4433-B406-476493FF62EA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5A69-8A38-4BDB-898B-650CC9D2E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8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9A64-65A1-4433-B406-476493FF62EA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5A69-8A38-4BDB-898B-650CC9D2E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9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9A64-65A1-4433-B406-476493FF62EA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5A69-8A38-4BDB-898B-650CC9D2E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6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9A64-65A1-4433-B406-476493FF62EA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5A69-8A38-4BDB-898B-650CC9D2E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83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9A64-65A1-4433-B406-476493FF62EA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5A69-8A38-4BDB-898B-650CC9D2E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92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9A64-65A1-4433-B406-476493FF62EA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5A69-8A38-4BDB-898B-650CC9D2E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2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9A64-65A1-4433-B406-476493FF62EA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5A69-8A38-4BDB-898B-650CC9D2E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5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9A64-65A1-4433-B406-476493FF62EA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5A69-8A38-4BDB-898B-650CC9D2E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3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9A64-65A1-4433-B406-476493FF62EA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75A69-8A38-4BDB-898B-650CC9D2E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4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59A64-65A1-4433-B406-476493FF62EA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75A69-8A38-4BDB-898B-650CC9D2E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910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3" r:id="rId11"/>
    <p:sldLayoutId id="2147483674" r:id="rId12"/>
    <p:sldLayoutId id="2147483675" r:id="rId13"/>
    <p:sldLayoutId id="2147483670" r:id="rId14"/>
    <p:sldLayoutId id="214748367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ohnsmith@gmia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6BC0CC-2DAD-4C69-B94F-262A1A722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8506" y="800392"/>
            <a:ext cx="10264697" cy="12121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7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Insert Final Diagnosis</a:t>
            </a:r>
            <a:endParaRPr lang="en-US" sz="19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012F04-82DB-43A9-94C9-022E8AB0DD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7624" y="2675498"/>
            <a:ext cx="9708995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000" b="1"/>
              <a:t>First Name Last Name, Credentials</a:t>
            </a:r>
          </a:p>
          <a:p>
            <a:pPr algn="l"/>
            <a:r>
              <a:rPr lang="en-US" sz="2000"/>
              <a:t>Institution Name, City, State/Country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/>
          </a:p>
          <a:p>
            <a:pPr algn="l"/>
            <a:r>
              <a:rPr lang="en-US" sz="2000" b="1"/>
              <a:t>First Name Last Name, Credentials</a:t>
            </a:r>
          </a:p>
          <a:p>
            <a:pPr algn="l"/>
            <a:r>
              <a:rPr lang="en-US" sz="2000"/>
              <a:t>Institution Name, City, State/Country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/>
          </a:p>
          <a:p>
            <a:pPr algn="l"/>
            <a:r>
              <a:rPr lang="en-US" sz="2000" b="1"/>
              <a:t>First Name Last Name, Credentials</a:t>
            </a:r>
          </a:p>
          <a:p>
            <a:pPr algn="l"/>
            <a:r>
              <a:rPr lang="en-US" sz="2000"/>
              <a:t>Institution Name, City, State/Country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83F866C-2229-45AD-B085-C6EAE5C67833}"/>
              </a:ext>
            </a:extLst>
          </p:cNvPr>
          <p:cNvSpPr txBox="1">
            <a:spLocks/>
          </p:cNvSpPr>
          <p:nvPr/>
        </p:nvSpPr>
        <p:spPr>
          <a:xfrm>
            <a:off x="0" y="4909457"/>
            <a:ext cx="12192000" cy="19485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69E3B7-603A-4D73-A794-06260E639BF5}"/>
              </a:ext>
            </a:extLst>
          </p:cNvPr>
          <p:cNvSpPr txBox="1"/>
          <p:nvPr/>
        </p:nvSpPr>
        <p:spPr>
          <a:xfrm>
            <a:off x="1283850" y="101705"/>
            <a:ext cx="9624301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**Save with File Name “Capture 3DR Case of the Week – Final Diagnosis (First Author Last Name)”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6705EE3-A197-49B7-A72F-830A468D6E21}"/>
              </a:ext>
            </a:extLst>
          </p:cNvPr>
          <p:cNvGrpSpPr/>
          <p:nvPr/>
        </p:nvGrpSpPr>
        <p:grpSpPr>
          <a:xfrm>
            <a:off x="8983126" y="6242671"/>
            <a:ext cx="2895198" cy="369332"/>
            <a:chOff x="6090853" y="6037619"/>
            <a:chExt cx="2895198" cy="369332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864D274-C66D-4361-8713-CCC4368E1BC6}"/>
                </a:ext>
              </a:extLst>
            </p:cNvPr>
            <p:cNvSpPr txBox="1"/>
            <p:nvPr/>
          </p:nvSpPr>
          <p:spPr>
            <a:xfrm>
              <a:off x="6714082" y="6037619"/>
              <a:ext cx="2271969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Corresponding Author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AE0A6F2A-C8DD-4319-A66C-5A9FE6B189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90853" y="6222285"/>
              <a:ext cx="64008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52B7764A-7024-4CF6-9461-9F751EBFC11D}"/>
              </a:ext>
            </a:extLst>
          </p:cNvPr>
          <p:cNvSpPr txBox="1"/>
          <p:nvPr/>
        </p:nvSpPr>
        <p:spPr>
          <a:xfrm>
            <a:off x="86951" y="6137667"/>
            <a:ext cx="6309612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>
                <a:solidFill>
                  <a:srgbClr val="FF0000"/>
                </a:solidFill>
              </a:rPr>
              <a:t>Move “Corresponding Author” arrow icon up to correct name</a:t>
            </a:r>
          </a:p>
          <a:p>
            <a:pPr marL="342900" indent="-342900">
              <a:buAutoNum type="arabicParenR"/>
            </a:pPr>
            <a:r>
              <a:rPr lang="en-US">
                <a:solidFill>
                  <a:srgbClr val="FF0000"/>
                </a:solidFill>
              </a:rPr>
              <a:t>Insert email address here:  </a:t>
            </a:r>
            <a:r>
              <a:rPr lang="en-US" u="sng">
                <a:solidFill>
                  <a:srgbClr val="0070C0"/>
                </a:solidFill>
              </a:rPr>
              <a:t>XYZ</a:t>
            </a:r>
            <a:r>
              <a:rPr lang="en-US" u="sng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@XYZ.com</a:t>
            </a:r>
            <a:r>
              <a:rPr lang="en-US" u="sng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2594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DBA27-DDB3-4825-8CB2-95D54B015D2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0325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en-US" sz="2000" b="1" u="sng"/>
              <a:t>Case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08855-00AB-43E9-BD6D-F94D8B0C725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603250"/>
            <a:ext cx="12192000" cy="27051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/>
              <a:t>Demographics / Relevant History / Current Signs &amp; Symptoms / Clinical Photos </a:t>
            </a:r>
            <a:r>
              <a:rPr lang="en-US" sz="1800">
                <a:solidFill>
                  <a:srgbClr val="FF0000"/>
                </a:solidFill>
              </a:rPr>
              <a:t>(insert below)</a:t>
            </a:r>
          </a:p>
          <a:p>
            <a:pPr marL="0" indent="0">
              <a:buNone/>
            </a:pPr>
            <a:r>
              <a:rPr lang="en-US" sz="1200">
                <a:solidFill>
                  <a:srgbClr val="00B050"/>
                </a:solidFill>
              </a:rPr>
              <a:t>(Insert here)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8DCFB50-3A66-4DCE-B3BB-E8DD3D2D0FE3}"/>
              </a:ext>
            </a:extLst>
          </p:cNvPr>
          <p:cNvSpPr txBox="1"/>
          <p:nvPr/>
        </p:nvSpPr>
        <p:spPr>
          <a:xfrm>
            <a:off x="2344999" y="5403794"/>
            <a:ext cx="31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1797A36-7895-4FC4-AC04-DD072F684902}"/>
              </a:ext>
            </a:extLst>
          </p:cNvPr>
          <p:cNvSpPr txBox="1"/>
          <p:nvPr/>
        </p:nvSpPr>
        <p:spPr>
          <a:xfrm>
            <a:off x="4998720" y="5403794"/>
            <a:ext cx="31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DF6C8C5-3ACD-4B3A-B880-870EF35AE2AA}"/>
              </a:ext>
            </a:extLst>
          </p:cNvPr>
          <p:cNvSpPr txBox="1"/>
          <p:nvPr/>
        </p:nvSpPr>
        <p:spPr>
          <a:xfrm>
            <a:off x="7652441" y="5403794"/>
            <a:ext cx="31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14EE248-F363-43FA-98F3-E93868B9C2C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3EB688-B4F5-4C64-8F16-5B804BCBA63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16E6CAE-336F-4788-9447-637D46D8E6A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652441" y="3587496"/>
            <a:ext cx="2194560" cy="2194560"/>
          </a:xfrm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D5428E-C4D4-4D8C-B4CC-6B12F9E05057}"/>
              </a:ext>
            </a:extLst>
          </p:cNvPr>
          <p:cNvSpPr txBox="1"/>
          <p:nvPr/>
        </p:nvSpPr>
        <p:spPr>
          <a:xfrm>
            <a:off x="188789" y="4358562"/>
            <a:ext cx="1727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B050"/>
                </a:solidFill>
              </a:rPr>
              <a:t>Photos for these are optional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78C2C53E-B53A-4926-874E-2B335FAD6548}"/>
              </a:ext>
            </a:extLst>
          </p:cNvPr>
          <p:cNvSpPr/>
          <p:nvPr/>
        </p:nvSpPr>
        <p:spPr>
          <a:xfrm>
            <a:off x="1885838" y="3598368"/>
            <a:ext cx="385724" cy="2194560"/>
          </a:xfrm>
          <a:prstGeom prst="leftBrac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275EA5C-5EAF-4150-914B-A21BEC520FEB}"/>
              </a:ext>
            </a:extLst>
          </p:cNvPr>
          <p:cNvCxnSpPr>
            <a:cxnSpLocks/>
          </p:cNvCxnSpPr>
          <p:nvPr/>
        </p:nvCxnSpPr>
        <p:spPr>
          <a:xfrm>
            <a:off x="10387742" y="4242893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1FC6792-BB75-4BE9-978E-575C214C283C}"/>
              </a:ext>
            </a:extLst>
          </p:cNvPr>
          <p:cNvCxnSpPr>
            <a:cxnSpLocks/>
          </p:cNvCxnSpPr>
          <p:nvPr/>
        </p:nvCxnSpPr>
        <p:spPr>
          <a:xfrm>
            <a:off x="10540142" y="4395293"/>
            <a:ext cx="457200" cy="0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981FAB6-D2A3-4541-A284-21EA5882312C}"/>
              </a:ext>
            </a:extLst>
          </p:cNvPr>
          <p:cNvCxnSpPr>
            <a:cxnSpLocks/>
          </p:cNvCxnSpPr>
          <p:nvPr/>
        </p:nvCxnSpPr>
        <p:spPr>
          <a:xfrm>
            <a:off x="10692542" y="4547693"/>
            <a:ext cx="457200" cy="0"/>
          </a:xfrm>
          <a:prstGeom prst="straightConnector1">
            <a:avLst/>
          </a:prstGeom>
          <a:ln w="25400">
            <a:solidFill>
              <a:srgbClr val="FFFF00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21C215B-17E6-4BA2-8C46-2723BFBBF1B0}"/>
              </a:ext>
            </a:extLst>
          </p:cNvPr>
          <p:cNvCxnSpPr>
            <a:cxnSpLocks/>
          </p:cNvCxnSpPr>
          <p:nvPr/>
        </p:nvCxnSpPr>
        <p:spPr>
          <a:xfrm>
            <a:off x="10844942" y="4700093"/>
            <a:ext cx="457200" cy="0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0097763-4C2A-4D55-B3BF-57C9753BC52F}"/>
              </a:ext>
            </a:extLst>
          </p:cNvPr>
          <p:cNvCxnSpPr>
            <a:cxnSpLocks/>
          </p:cNvCxnSpPr>
          <p:nvPr/>
        </p:nvCxnSpPr>
        <p:spPr>
          <a:xfrm>
            <a:off x="10997342" y="4852493"/>
            <a:ext cx="45720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13FDC6F-1B1E-41CB-8D36-323751B5F9DB}"/>
              </a:ext>
            </a:extLst>
          </p:cNvPr>
          <p:cNvCxnSpPr>
            <a:cxnSpLocks/>
          </p:cNvCxnSpPr>
          <p:nvPr/>
        </p:nvCxnSpPr>
        <p:spPr>
          <a:xfrm>
            <a:off x="11149742" y="5004893"/>
            <a:ext cx="457200" cy="0"/>
          </a:xfrm>
          <a:prstGeom prst="straightConnector1">
            <a:avLst/>
          </a:prstGeom>
          <a:ln w="25400">
            <a:solidFill>
              <a:srgbClr val="FB5FE8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534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6842B1E-708D-47A0-BE24-28362DAF3C6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C266901-AE49-4DB0-A8AD-DA43E020C41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033969BD-5A4F-4EC4-A2DC-4CC12751AD3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A18AE43-A455-4400-B211-98D60E65AD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24AAD826-39B8-4CD5-AF67-CC43FF18C1B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D0D00981-EE00-4288-B606-7418A8B63F2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CDBA27-DDB3-4825-8CB2-95D54B015D2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0325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2000" b="1" u="sng"/>
              <a:t>Imaging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08855-00AB-43E9-BD6D-F94D8B0C725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5362575"/>
            <a:ext cx="12192000" cy="149542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Figure Legend </a:t>
            </a:r>
            <a:r>
              <a:rPr lang="en-US" sz="1800" dirty="0">
                <a:solidFill>
                  <a:srgbClr val="FF0000"/>
                </a:solidFill>
              </a:rPr>
              <a:t>(insert below)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accent2"/>
                </a:solidFill>
              </a:rPr>
              <a:t>(Insert here)</a:t>
            </a:r>
            <a:endParaRPr lang="en-US" sz="1100" dirty="0">
              <a:solidFill>
                <a:schemeClr val="accent2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E46D903-E235-4F4C-B184-EE04A1E21FFD}"/>
              </a:ext>
            </a:extLst>
          </p:cNvPr>
          <p:cNvSpPr txBox="1"/>
          <p:nvPr/>
        </p:nvSpPr>
        <p:spPr>
          <a:xfrm>
            <a:off x="2522799" y="4921488"/>
            <a:ext cx="31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839582F-0A06-44F0-B1F6-A5F7F4F2BA0C}"/>
              </a:ext>
            </a:extLst>
          </p:cNvPr>
          <p:cNvSpPr txBox="1"/>
          <p:nvPr/>
        </p:nvSpPr>
        <p:spPr>
          <a:xfrm>
            <a:off x="4998720" y="4921488"/>
            <a:ext cx="31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13B2518-8826-4B2E-965C-D9591CB3426F}"/>
              </a:ext>
            </a:extLst>
          </p:cNvPr>
          <p:cNvSpPr txBox="1"/>
          <p:nvPr/>
        </p:nvSpPr>
        <p:spPr>
          <a:xfrm>
            <a:off x="7474641" y="4921488"/>
            <a:ext cx="31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58E06C-7342-41D7-9B40-0873677E8B45}"/>
              </a:ext>
            </a:extLst>
          </p:cNvPr>
          <p:cNvSpPr txBox="1"/>
          <p:nvPr/>
        </p:nvSpPr>
        <p:spPr>
          <a:xfrm>
            <a:off x="7474641" y="2511028"/>
            <a:ext cx="31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D9E0C70-2FE2-40F3-A6B0-B04EBD025A40}"/>
              </a:ext>
            </a:extLst>
          </p:cNvPr>
          <p:cNvSpPr txBox="1"/>
          <p:nvPr/>
        </p:nvSpPr>
        <p:spPr>
          <a:xfrm>
            <a:off x="4998720" y="2511028"/>
            <a:ext cx="31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0E819B-2233-4C10-9A8C-378FB4EB032C}"/>
              </a:ext>
            </a:extLst>
          </p:cNvPr>
          <p:cNvSpPr txBox="1"/>
          <p:nvPr/>
        </p:nvSpPr>
        <p:spPr>
          <a:xfrm>
            <a:off x="2522799" y="2511028"/>
            <a:ext cx="31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286A33F-BF43-471E-A6A5-4F69B779A449}"/>
              </a:ext>
            </a:extLst>
          </p:cNvPr>
          <p:cNvSpPr txBox="1"/>
          <p:nvPr/>
        </p:nvSpPr>
        <p:spPr>
          <a:xfrm>
            <a:off x="277316" y="2647829"/>
            <a:ext cx="1727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A-C required; </a:t>
            </a:r>
          </a:p>
          <a:p>
            <a:r>
              <a:rPr lang="en-US">
                <a:solidFill>
                  <a:schemeClr val="accent2"/>
                </a:solidFill>
              </a:rPr>
              <a:t>D-F are optional</a:t>
            </a:r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9EBCBA76-8F2A-4DE0-953A-6ABB7EBAF84B}"/>
              </a:ext>
            </a:extLst>
          </p:cNvPr>
          <p:cNvSpPr/>
          <p:nvPr/>
        </p:nvSpPr>
        <p:spPr>
          <a:xfrm>
            <a:off x="1974365" y="685164"/>
            <a:ext cx="385724" cy="4595495"/>
          </a:xfrm>
          <a:prstGeom prst="leftBrac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181B36-EFB2-4FAA-91BF-FD201FC200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5832" y="3085465"/>
            <a:ext cx="1416673" cy="10322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ED7386-380F-4FB7-AC27-C49C83D655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47387" y="4190504"/>
            <a:ext cx="2044613" cy="109925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D64630BE-5406-40F1-9023-ADBF2B310A59}"/>
              </a:ext>
            </a:extLst>
          </p:cNvPr>
          <p:cNvSpPr txBox="1"/>
          <p:nvPr/>
        </p:nvSpPr>
        <p:spPr>
          <a:xfrm>
            <a:off x="9781496" y="1659512"/>
            <a:ext cx="2522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accent2"/>
                </a:solidFill>
              </a:rPr>
              <a:t>If adding a </a:t>
            </a:r>
            <a:r>
              <a:rPr lang="en-US" sz="1400" err="1">
                <a:solidFill>
                  <a:schemeClr val="accent2"/>
                </a:solidFill>
              </a:rPr>
              <a:t>pano</a:t>
            </a:r>
            <a:r>
              <a:rPr lang="en-US" sz="1400">
                <a:solidFill>
                  <a:schemeClr val="accent2"/>
                </a:solidFill>
              </a:rPr>
              <a:t> image, convert 1 square to a rectangle (Height and Width below), then delete 1 of the squares – Ex. if 1 </a:t>
            </a:r>
            <a:r>
              <a:rPr lang="en-US" sz="1400" err="1">
                <a:solidFill>
                  <a:schemeClr val="accent2"/>
                </a:solidFill>
              </a:rPr>
              <a:t>pano</a:t>
            </a:r>
            <a:r>
              <a:rPr lang="en-US" sz="1400">
                <a:solidFill>
                  <a:schemeClr val="accent2"/>
                </a:solidFill>
              </a:rPr>
              <a:t> used, 5 images maximum can be added to this slide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2381607-E97D-4F16-887D-8A85298B482B}"/>
              </a:ext>
            </a:extLst>
          </p:cNvPr>
          <p:cNvCxnSpPr>
            <a:cxnSpLocks/>
          </p:cNvCxnSpPr>
          <p:nvPr/>
        </p:nvCxnSpPr>
        <p:spPr>
          <a:xfrm flipH="1">
            <a:off x="11420374" y="3324763"/>
            <a:ext cx="404261" cy="387631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3453478-BA40-42CF-9F26-F6393DDB7A2C}"/>
              </a:ext>
            </a:extLst>
          </p:cNvPr>
          <p:cNvCxnSpPr>
            <a:cxnSpLocks/>
          </p:cNvCxnSpPr>
          <p:nvPr/>
        </p:nvCxnSpPr>
        <p:spPr>
          <a:xfrm flipH="1">
            <a:off x="11420374" y="3498390"/>
            <a:ext cx="404261" cy="387631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84C6F63-C9AA-48CD-A163-D99ED39B740C}"/>
              </a:ext>
            </a:extLst>
          </p:cNvPr>
          <p:cNvCxnSpPr>
            <a:cxnSpLocks/>
          </p:cNvCxnSpPr>
          <p:nvPr/>
        </p:nvCxnSpPr>
        <p:spPr>
          <a:xfrm flipH="1">
            <a:off x="11792552" y="2838394"/>
            <a:ext cx="32083" cy="1371600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22AAD96-975A-4C7A-BE80-03F681E371A3}"/>
              </a:ext>
            </a:extLst>
          </p:cNvPr>
          <p:cNvCxnSpPr>
            <a:cxnSpLocks/>
          </p:cNvCxnSpPr>
          <p:nvPr/>
        </p:nvCxnSpPr>
        <p:spPr>
          <a:xfrm>
            <a:off x="576992" y="1009967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B46CE3A-0A51-4407-8E45-A4D3A23B50C4}"/>
              </a:ext>
            </a:extLst>
          </p:cNvPr>
          <p:cNvCxnSpPr>
            <a:cxnSpLocks/>
          </p:cNvCxnSpPr>
          <p:nvPr/>
        </p:nvCxnSpPr>
        <p:spPr>
          <a:xfrm>
            <a:off x="729392" y="1162367"/>
            <a:ext cx="457200" cy="0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10E5643-6C0A-4586-BFED-41F4B20680F2}"/>
              </a:ext>
            </a:extLst>
          </p:cNvPr>
          <p:cNvCxnSpPr>
            <a:cxnSpLocks/>
          </p:cNvCxnSpPr>
          <p:nvPr/>
        </p:nvCxnSpPr>
        <p:spPr>
          <a:xfrm>
            <a:off x="881792" y="1314767"/>
            <a:ext cx="457200" cy="0"/>
          </a:xfrm>
          <a:prstGeom prst="straightConnector1">
            <a:avLst/>
          </a:prstGeom>
          <a:ln w="25400">
            <a:solidFill>
              <a:srgbClr val="FFFF00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281E199-6BBE-481B-9E4E-43FE5F72E3CB}"/>
              </a:ext>
            </a:extLst>
          </p:cNvPr>
          <p:cNvCxnSpPr>
            <a:cxnSpLocks/>
          </p:cNvCxnSpPr>
          <p:nvPr/>
        </p:nvCxnSpPr>
        <p:spPr>
          <a:xfrm>
            <a:off x="1034192" y="1467167"/>
            <a:ext cx="457200" cy="0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62D5A0A-A9AB-406C-A8E0-07CDC68B173C}"/>
              </a:ext>
            </a:extLst>
          </p:cNvPr>
          <p:cNvCxnSpPr>
            <a:cxnSpLocks/>
          </p:cNvCxnSpPr>
          <p:nvPr/>
        </p:nvCxnSpPr>
        <p:spPr>
          <a:xfrm>
            <a:off x="1186592" y="1619567"/>
            <a:ext cx="45720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C3F02D6-C826-4A30-9E58-83BF6C32E287}"/>
              </a:ext>
            </a:extLst>
          </p:cNvPr>
          <p:cNvCxnSpPr>
            <a:cxnSpLocks/>
          </p:cNvCxnSpPr>
          <p:nvPr/>
        </p:nvCxnSpPr>
        <p:spPr>
          <a:xfrm>
            <a:off x="1338992" y="1771967"/>
            <a:ext cx="457200" cy="0"/>
          </a:xfrm>
          <a:prstGeom prst="straightConnector1">
            <a:avLst/>
          </a:prstGeom>
          <a:ln w="25400">
            <a:solidFill>
              <a:srgbClr val="FB5FE8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707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DBA27-DDB3-4825-8CB2-95D54B015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02545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2000" b="1" u="sng"/>
              <a:t>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08855-00AB-43E9-BD6D-F94D8B0C7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02544"/>
            <a:ext cx="12192000" cy="4185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Impression (Lesion Category) </a:t>
            </a:r>
            <a:r>
              <a:rPr lang="en-US" sz="1800" dirty="0">
                <a:solidFill>
                  <a:srgbClr val="FF0000"/>
                </a:solidFill>
              </a:rPr>
              <a:t>(insert below) </a:t>
            </a:r>
            <a:r>
              <a:rPr lang="en-US" sz="1200" dirty="0"/>
              <a:t>- </a:t>
            </a:r>
            <a:r>
              <a:rPr lang="en-US" sz="1200" i="1" dirty="0"/>
              <a:t>Note:  See Notes for options; editors will verify / modify as needed 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0070C0"/>
                </a:solidFill>
              </a:rPr>
              <a:t>Insert Impression here</a:t>
            </a:r>
            <a:endParaRPr lang="en-US" sz="1200" b="1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800" dirty="0"/>
              <a:t>Differential Diagnosis </a:t>
            </a:r>
            <a:r>
              <a:rPr lang="en-US" sz="1800" dirty="0">
                <a:solidFill>
                  <a:srgbClr val="FF0000"/>
                </a:solidFill>
              </a:rPr>
              <a:t>(insert below) </a:t>
            </a:r>
            <a:r>
              <a:rPr lang="en-US" sz="1200" dirty="0"/>
              <a:t>- </a:t>
            </a:r>
            <a:r>
              <a:rPr lang="en-US" sz="1200" b="1" i="1" u="sng" dirty="0"/>
              <a:t>Note</a:t>
            </a:r>
            <a:r>
              <a:rPr lang="en-US" sz="1200" b="1" u="sng" dirty="0"/>
              <a:t>: 3 Differential Diagnoses need to fit within the Impression (Lesion) Category above to be valid options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0070C0"/>
                </a:solidFill>
              </a:rPr>
              <a:t>Insert #1 Differential </a:t>
            </a:r>
          </a:p>
          <a:p>
            <a:r>
              <a:rPr lang="en-US" sz="1200" dirty="0">
                <a:solidFill>
                  <a:srgbClr val="0070C0"/>
                </a:solidFill>
              </a:rPr>
              <a:t>Features why 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0070C0"/>
                </a:solidFill>
              </a:rPr>
              <a:t>Insert #2 Differential </a:t>
            </a:r>
          </a:p>
          <a:p>
            <a:r>
              <a:rPr lang="en-US" sz="1200" dirty="0">
                <a:solidFill>
                  <a:srgbClr val="0070C0"/>
                </a:solidFill>
              </a:rPr>
              <a:t>Features why less likely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0070C0"/>
                </a:solidFill>
              </a:rPr>
              <a:t>Insert #3 Differential </a:t>
            </a:r>
          </a:p>
          <a:p>
            <a:r>
              <a:rPr lang="en-US" sz="1200" dirty="0">
                <a:solidFill>
                  <a:srgbClr val="0070C0"/>
                </a:solidFill>
              </a:rPr>
              <a:t>Features why less likely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800" dirty="0"/>
              <a:t>Final Diagnosis </a:t>
            </a:r>
            <a:r>
              <a:rPr lang="en-US" sz="1800" dirty="0">
                <a:solidFill>
                  <a:srgbClr val="FF0000"/>
                </a:solidFill>
              </a:rPr>
              <a:t>(insert below)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0070C0"/>
                </a:solidFill>
              </a:rPr>
              <a:t>Insert #1 Differential </a:t>
            </a:r>
          </a:p>
        </p:txBody>
      </p:sp>
    </p:spTree>
    <p:extLst>
      <p:ext uri="{BB962C8B-B14F-4D97-AF65-F5344CB8AC3E}">
        <p14:creationId xmlns:p14="http://schemas.microsoft.com/office/powerpoint/2010/main" val="2558626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DBA27-DDB3-4825-8CB2-95D54B015D2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03250"/>
          </a:xfrm>
          <a:solidFill>
            <a:srgbClr val="A162D0"/>
          </a:solidFill>
        </p:spPr>
        <p:txBody>
          <a:bodyPr>
            <a:normAutofit/>
          </a:bodyPr>
          <a:lstStyle/>
          <a:p>
            <a:r>
              <a:rPr lang="en-US" sz="2000" b="1" u="sng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08855-00AB-43E9-BD6D-F94D8B0C725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603249"/>
            <a:ext cx="12192000" cy="3888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Key Radiographic Features vs. Case Findings </a:t>
            </a:r>
            <a:r>
              <a:rPr lang="en-US" sz="1800" dirty="0">
                <a:solidFill>
                  <a:srgbClr val="FF0000"/>
                </a:solidFill>
              </a:rPr>
              <a:t>(insert below) </a:t>
            </a:r>
            <a:r>
              <a:rPr lang="en-US" sz="1200" dirty="0"/>
              <a:t>– See notes for guidance</a:t>
            </a:r>
          </a:p>
          <a:p>
            <a:pPr marL="0" indent="0">
              <a:buNone/>
            </a:pPr>
            <a:r>
              <a:rPr lang="en-US" sz="1200" dirty="0"/>
              <a:t>Location</a:t>
            </a:r>
          </a:p>
          <a:p>
            <a:r>
              <a:rPr lang="en-US" sz="1200" dirty="0">
                <a:solidFill>
                  <a:srgbClr val="A162D0"/>
                </a:solidFill>
              </a:rPr>
              <a:t>(Insert here)</a:t>
            </a:r>
          </a:p>
          <a:p>
            <a:pPr marL="0" indent="0">
              <a:buNone/>
            </a:pPr>
            <a:r>
              <a:rPr lang="en-US" sz="1200" dirty="0"/>
              <a:t>Periphery and Shape</a:t>
            </a:r>
          </a:p>
          <a:p>
            <a:r>
              <a:rPr lang="en-US" sz="1200" dirty="0">
                <a:solidFill>
                  <a:srgbClr val="A162D0"/>
                </a:solidFill>
              </a:rPr>
              <a:t>(Insert here)</a:t>
            </a:r>
          </a:p>
          <a:p>
            <a:pPr marL="0" indent="0">
              <a:buNone/>
            </a:pPr>
            <a:r>
              <a:rPr lang="en-US" sz="1200" dirty="0"/>
              <a:t>Effects on Surrounding Structures</a:t>
            </a:r>
          </a:p>
          <a:p>
            <a:r>
              <a:rPr lang="en-US" sz="1200">
                <a:solidFill>
                  <a:srgbClr val="A162D0"/>
                </a:solidFill>
              </a:rPr>
              <a:t>(Insert here)</a:t>
            </a:r>
          </a:p>
          <a:p>
            <a:pPr marL="0" indent="0">
              <a:buNone/>
            </a:pPr>
            <a:r>
              <a:rPr lang="en-US" sz="1200" dirty="0"/>
              <a:t>Internal Structure</a:t>
            </a:r>
          </a:p>
          <a:p>
            <a:r>
              <a:rPr lang="en-US" sz="1200" dirty="0">
                <a:solidFill>
                  <a:srgbClr val="A162D0"/>
                </a:solidFill>
              </a:rPr>
              <a:t>(Insert here)</a:t>
            </a: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79C8727-18EE-4CE9-9292-2CFCC5763D16}"/>
              </a:ext>
            </a:extLst>
          </p:cNvPr>
          <p:cNvSpPr txBox="1">
            <a:spLocks/>
          </p:cNvSpPr>
          <p:nvPr/>
        </p:nvSpPr>
        <p:spPr>
          <a:xfrm>
            <a:off x="0" y="4491789"/>
            <a:ext cx="12192000" cy="2348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Management </a:t>
            </a:r>
            <a:r>
              <a:rPr lang="en-US" sz="1800" dirty="0">
                <a:solidFill>
                  <a:srgbClr val="FF0000"/>
                </a:solidFill>
              </a:rPr>
              <a:t>(insert below) </a:t>
            </a:r>
            <a:r>
              <a:rPr lang="en-US" sz="1200" dirty="0"/>
              <a:t>– See notes for guidance</a:t>
            </a:r>
          </a:p>
          <a:p>
            <a:pPr marL="0" indent="0">
              <a:buNone/>
            </a:pPr>
            <a:r>
              <a:rPr lang="en-US" sz="1200" dirty="0"/>
              <a:t>Biopsy (if indicated)</a:t>
            </a:r>
          </a:p>
          <a:p>
            <a:r>
              <a:rPr lang="en-US" sz="1200" dirty="0">
                <a:solidFill>
                  <a:srgbClr val="A162D0"/>
                </a:solidFill>
              </a:rPr>
              <a:t>(Insert here)</a:t>
            </a:r>
          </a:p>
          <a:p>
            <a:pPr marL="0" indent="0">
              <a:buNone/>
            </a:pPr>
            <a:r>
              <a:rPr lang="en-US" sz="1200" dirty="0"/>
              <a:t>Advanced Imaging (if indicated)</a:t>
            </a:r>
          </a:p>
          <a:p>
            <a:r>
              <a:rPr lang="en-US" sz="1200" dirty="0">
                <a:solidFill>
                  <a:srgbClr val="A162D0"/>
                </a:solidFill>
              </a:rPr>
              <a:t>(Insert here)</a:t>
            </a:r>
          </a:p>
          <a:p>
            <a:pPr marL="0" indent="0">
              <a:buNone/>
            </a:pPr>
            <a:r>
              <a:rPr lang="en-US" sz="1200" dirty="0"/>
              <a:t>Surgical / Treatment options (if indicated)</a:t>
            </a:r>
          </a:p>
          <a:p>
            <a:r>
              <a:rPr lang="en-US" sz="1200" dirty="0">
                <a:solidFill>
                  <a:srgbClr val="A162D0"/>
                </a:solidFill>
              </a:rPr>
              <a:t>(Insert here)</a:t>
            </a:r>
          </a:p>
        </p:txBody>
      </p:sp>
    </p:spTree>
    <p:extLst>
      <p:ext uri="{BB962C8B-B14F-4D97-AF65-F5344CB8AC3E}">
        <p14:creationId xmlns:p14="http://schemas.microsoft.com/office/powerpoint/2010/main" val="1749935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1E53F60-9D5B-4EF9-9017-67A37B00910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652441" y="933136"/>
            <a:ext cx="2194560" cy="2194560"/>
          </a:xfrm>
        </p:spPr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FFE1E16-917A-411A-B329-EF5AC1CE61D8}"/>
              </a:ext>
            </a:extLst>
          </p:cNvPr>
          <p:cNvSpPr txBox="1">
            <a:spLocks/>
          </p:cNvSpPr>
          <p:nvPr/>
        </p:nvSpPr>
        <p:spPr>
          <a:xfrm>
            <a:off x="0" y="3542187"/>
            <a:ext cx="12192000" cy="1561017"/>
          </a:xfrm>
          <a:prstGeom prst="rect">
            <a:avLst/>
          </a:prstGeom>
          <a:ln>
            <a:solidFill>
              <a:srgbClr val="A162D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Biopsy (Gross specimen) / Histopathology / Follow-up Legend (optional) </a:t>
            </a:r>
            <a:r>
              <a:rPr lang="en-US" sz="1800" dirty="0">
                <a:solidFill>
                  <a:srgbClr val="FF0000"/>
                </a:solidFill>
              </a:rPr>
              <a:t>(insert below) </a:t>
            </a:r>
            <a:r>
              <a:rPr lang="en-US" sz="1200" dirty="0"/>
              <a:t>– See notes for guidance</a:t>
            </a:r>
            <a:endParaRPr lang="en-US" sz="1800" dirty="0"/>
          </a:p>
          <a:p>
            <a:pPr marL="0" indent="0">
              <a:buNone/>
            </a:pPr>
            <a:r>
              <a:rPr lang="en-US" sz="1200" dirty="0">
                <a:solidFill>
                  <a:srgbClr val="A162D0"/>
                </a:solidFill>
              </a:rPr>
              <a:t>(Insert here)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6EBD49-730D-4747-8F8D-43F712673665}"/>
              </a:ext>
            </a:extLst>
          </p:cNvPr>
          <p:cNvSpPr txBox="1"/>
          <p:nvPr/>
        </p:nvSpPr>
        <p:spPr>
          <a:xfrm>
            <a:off x="2344999" y="2758364"/>
            <a:ext cx="31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5DCF1C-B4AA-4122-B5C2-7D04635F95E9}"/>
              </a:ext>
            </a:extLst>
          </p:cNvPr>
          <p:cNvSpPr txBox="1"/>
          <p:nvPr/>
        </p:nvSpPr>
        <p:spPr>
          <a:xfrm>
            <a:off x="4998720" y="2758364"/>
            <a:ext cx="31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D0EF22-423D-42F5-A611-D11BBF86EE6B}"/>
              </a:ext>
            </a:extLst>
          </p:cNvPr>
          <p:cNvSpPr txBox="1"/>
          <p:nvPr/>
        </p:nvSpPr>
        <p:spPr>
          <a:xfrm>
            <a:off x="7652441" y="2758364"/>
            <a:ext cx="31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FCED5A21-32F8-4643-9916-B128B980980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44999" y="933136"/>
            <a:ext cx="2194560" cy="2194560"/>
          </a:xfrm>
        </p:spPr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A3E7058-E657-4162-903D-C284536A19E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98720" y="933136"/>
            <a:ext cx="2194560" cy="2194560"/>
          </a:xfrm>
        </p:spPr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F0480C0-F2A7-4D7E-B9BB-F9C73FB717A0}"/>
              </a:ext>
            </a:extLst>
          </p:cNvPr>
          <p:cNvSpPr txBox="1"/>
          <p:nvPr/>
        </p:nvSpPr>
        <p:spPr>
          <a:xfrm>
            <a:off x="21230" y="1707250"/>
            <a:ext cx="2107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A162D0"/>
                </a:solidFill>
              </a:rPr>
              <a:t>Photos / Images for these are optional</a:t>
            </a:r>
          </a:p>
        </p:txBody>
      </p:sp>
      <p:sp>
        <p:nvSpPr>
          <p:cNvPr id="27" name="Left Brace 26">
            <a:extLst>
              <a:ext uri="{FF2B5EF4-FFF2-40B4-BE49-F238E27FC236}">
                <a16:creationId xmlns:a16="http://schemas.microsoft.com/office/drawing/2014/main" id="{08CB364E-BD7E-4327-B273-1F8DC6910A46}"/>
              </a:ext>
            </a:extLst>
          </p:cNvPr>
          <p:cNvSpPr/>
          <p:nvPr/>
        </p:nvSpPr>
        <p:spPr>
          <a:xfrm>
            <a:off x="1855232" y="946684"/>
            <a:ext cx="385724" cy="2194560"/>
          </a:xfrm>
          <a:prstGeom prst="leftBrace">
            <a:avLst/>
          </a:prstGeom>
          <a:ln>
            <a:solidFill>
              <a:srgbClr val="A162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120FEE43-ED97-40BA-BFBA-3CB5D83572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6162" y="873763"/>
            <a:ext cx="1416673" cy="1032223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B4214BE1-E5E3-4EAA-810C-FF45A15ABC06}"/>
              </a:ext>
            </a:extLst>
          </p:cNvPr>
          <p:cNvSpPr txBox="1"/>
          <p:nvPr/>
        </p:nvSpPr>
        <p:spPr>
          <a:xfrm>
            <a:off x="9970347" y="2011388"/>
            <a:ext cx="2242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A162D0"/>
                </a:solidFill>
              </a:rPr>
              <a:t>If </a:t>
            </a:r>
            <a:r>
              <a:rPr lang="en-US" sz="1200" err="1">
                <a:solidFill>
                  <a:srgbClr val="A162D0"/>
                </a:solidFill>
              </a:rPr>
              <a:t>pano</a:t>
            </a:r>
            <a:r>
              <a:rPr lang="en-US" sz="1200">
                <a:solidFill>
                  <a:srgbClr val="A162D0"/>
                </a:solidFill>
              </a:rPr>
              <a:t> used, follow same resizing and delete 1 instructions found on </a:t>
            </a:r>
            <a:r>
              <a:rPr lang="en-US" sz="1200">
                <a:solidFill>
                  <a:schemeClr val="accent2"/>
                </a:solidFill>
              </a:rPr>
              <a:t>Imaging slide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5AB18BB-82DB-48F8-8925-0E6FF9440522}"/>
              </a:ext>
            </a:extLst>
          </p:cNvPr>
          <p:cNvCxnSpPr>
            <a:cxnSpLocks/>
          </p:cNvCxnSpPr>
          <p:nvPr/>
        </p:nvCxnSpPr>
        <p:spPr>
          <a:xfrm flipH="1" flipV="1">
            <a:off x="11520537" y="1519246"/>
            <a:ext cx="404595" cy="392853"/>
          </a:xfrm>
          <a:prstGeom prst="straightConnector1">
            <a:avLst/>
          </a:prstGeom>
          <a:ln w="25400">
            <a:solidFill>
              <a:srgbClr val="A162D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67AD79F-C21E-422A-9989-8B663390C2D4}"/>
              </a:ext>
            </a:extLst>
          </p:cNvPr>
          <p:cNvCxnSpPr>
            <a:cxnSpLocks/>
          </p:cNvCxnSpPr>
          <p:nvPr/>
        </p:nvCxnSpPr>
        <p:spPr>
          <a:xfrm flipH="1" flipV="1">
            <a:off x="11520537" y="1709559"/>
            <a:ext cx="404595" cy="392853"/>
          </a:xfrm>
          <a:prstGeom prst="straightConnector1">
            <a:avLst/>
          </a:prstGeom>
          <a:ln w="25400">
            <a:solidFill>
              <a:srgbClr val="A162D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D837D82C-BEC0-4F44-8538-0FCFAFEA3AC0}"/>
              </a:ext>
            </a:extLst>
          </p:cNvPr>
          <p:cNvSpPr txBox="1">
            <a:spLocks/>
          </p:cNvSpPr>
          <p:nvPr/>
        </p:nvSpPr>
        <p:spPr>
          <a:xfrm>
            <a:off x="21230" y="5263424"/>
            <a:ext cx="12192000" cy="163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/>
              <a:t>Suggested Readings </a:t>
            </a:r>
            <a:r>
              <a:rPr lang="en-US" sz="1800">
                <a:solidFill>
                  <a:srgbClr val="FF0000"/>
                </a:solidFill>
              </a:rPr>
              <a:t>(insert below) </a:t>
            </a:r>
            <a:r>
              <a:rPr lang="en-US" sz="1200"/>
              <a:t>– See notes for guidance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>
                <a:solidFill>
                  <a:srgbClr val="A162D0"/>
                </a:solidFill>
              </a:rPr>
              <a:t>Insert MLA9-formatted citation here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>
                <a:solidFill>
                  <a:srgbClr val="A162D0"/>
                </a:solidFill>
              </a:rPr>
              <a:t>Insert MLA9-formatted citation here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>
                <a:solidFill>
                  <a:srgbClr val="A162D0"/>
                </a:solidFill>
              </a:rPr>
              <a:t>Insert MLA-formatted citation here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2288F6EF-A149-4068-A70C-1ED32258063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03250"/>
          </a:xfrm>
          <a:prstGeom prst="rect">
            <a:avLst/>
          </a:prstGeom>
          <a:solidFill>
            <a:srgbClr val="A162D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u="sng"/>
              <a:t>Summary (cont.)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AC489C0-FD9A-4912-A96B-F51502556F75}"/>
              </a:ext>
            </a:extLst>
          </p:cNvPr>
          <p:cNvCxnSpPr>
            <a:cxnSpLocks/>
          </p:cNvCxnSpPr>
          <p:nvPr/>
        </p:nvCxnSpPr>
        <p:spPr>
          <a:xfrm>
            <a:off x="215042" y="762317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C6F618E-39A1-45A8-BDFC-CA0E00C5FC13}"/>
              </a:ext>
            </a:extLst>
          </p:cNvPr>
          <p:cNvCxnSpPr>
            <a:cxnSpLocks/>
          </p:cNvCxnSpPr>
          <p:nvPr/>
        </p:nvCxnSpPr>
        <p:spPr>
          <a:xfrm>
            <a:off x="367442" y="914717"/>
            <a:ext cx="457200" cy="0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0A9C13F-3D7C-4A7C-87D2-2F73C9633766}"/>
              </a:ext>
            </a:extLst>
          </p:cNvPr>
          <p:cNvCxnSpPr>
            <a:cxnSpLocks/>
          </p:cNvCxnSpPr>
          <p:nvPr/>
        </p:nvCxnSpPr>
        <p:spPr>
          <a:xfrm>
            <a:off x="519842" y="1067117"/>
            <a:ext cx="457200" cy="0"/>
          </a:xfrm>
          <a:prstGeom prst="straightConnector1">
            <a:avLst/>
          </a:prstGeom>
          <a:ln w="25400">
            <a:solidFill>
              <a:srgbClr val="FFFF00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DB36DE9-D916-4C09-AE92-D499F5101E31}"/>
              </a:ext>
            </a:extLst>
          </p:cNvPr>
          <p:cNvCxnSpPr>
            <a:cxnSpLocks/>
          </p:cNvCxnSpPr>
          <p:nvPr/>
        </p:nvCxnSpPr>
        <p:spPr>
          <a:xfrm>
            <a:off x="672242" y="1219517"/>
            <a:ext cx="457200" cy="0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895B7E8-CA07-496E-A8AA-E75C13963C5B}"/>
              </a:ext>
            </a:extLst>
          </p:cNvPr>
          <p:cNvCxnSpPr>
            <a:cxnSpLocks/>
          </p:cNvCxnSpPr>
          <p:nvPr/>
        </p:nvCxnSpPr>
        <p:spPr>
          <a:xfrm>
            <a:off x="824642" y="1371917"/>
            <a:ext cx="45720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E0B79B5-E52C-4C61-8BFB-F3CA868AD6FA}"/>
              </a:ext>
            </a:extLst>
          </p:cNvPr>
          <p:cNvCxnSpPr>
            <a:cxnSpLocks/>
          </p:cNvCxnSpPr>
          <p:nvPr/>
        </p:nvCxnSpPr>
        <p:spPr>
          <a:xfrm>
            <a:off x="977042" y="1524317"/>
            <a:ext cx="457200" cy="0"/>
          </a:xfrm>
          <a:prstGeom prst="straightConnector1">
            <a:avLst/>
          </a:prstGeom>
          <a:ln w="25400">
            <a:solidFill>
              <a:srgbClr val="FB5FE8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354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2000">
              <a:schemeClr val="bg1"/>
            </a:gs>
            <a:gs pos="100000">
              <a:srgbClr val="0070C0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21D6969-F3A1-487A-97DF-66EC00904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Image Qualities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99A22FD-1791-4A09-AE74-C9101741D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 Types:  .PNG, JPEG, or .TIFF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Original Shape:  Ensure close to square-shaped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Insertion into template will force square shape, so pre-center/crop appropriately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Size:  No less than 800 Pixels x 800 Pixels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Unaltered:  Not blurry, distorted, or stretched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Labels:  A-F</a:t>
            </a:r>
            <a:endParaRPr lang="en-US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 Insertion into template will auto-label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Section-</a:t>
            </a:r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 </a:t>
            </a: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</a:t>
            </a:r>
          </a:p>
          <a:p>
            <a:pPr marL="120015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Imaging: required</a:t>
            </a:r>
          </a:p>
          <a:p>
            <a:pPr marL="120015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History and Management</a:t>
            </a:r>
            <a:r>
              <a:rPr lang="en-US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optional</a:t>
            </a:r>
            <a:endParaRPr lang="en-US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Arrows:  Identify points of interest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Drag into inserted photo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Colors: Red, Orange, Yellow, Green, Blue, and Pink (refer to them as this in Figure Legend)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republished, attribution and permission to use must be included in the associated Figure </a:t>
            </a:r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egend</a:t>
            </a:r>
          </a:p>
        </p:txBody>
      </p:sp>
      <p:pic>
        <p:nvPicPr>
          <p:cNvPr id="27" name="Picture 26" descr="A picture containing text, electronics, battery&#10;&#10;Description automatically generated">
            <a:extLst>
              <a:ext uri="{FF2B5EF4-FFF2-40B4-BE49-F238E27FC236}">
                <a16:creationId xmlns:a16="http://schemas.microsoft.com/office/drawing/2014/main" id="{2B4BB866-9751-463C-9E15-473FE3290E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150" y="1775803"/>
            <a:ext cx="1640213" cy="95805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A289CAA-7B55-49F1-B3E5-5249A0E84F2C}"/>
              </a:ext>
            </a:extLst>
          </p:cNvPr>
          <p:cNvSpPr txBox="1"/>
          <p:nvPr/>
        </p:nvSpPr>
        <p:spPr>
          <a:xfrm>
            <a:off x="10266010" y="3156011"/>
            <a:ext cx="1846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These</a:t>
            </a:r>
            <a:r>
              <a:rPr lang="en-US" sz="1100"/>
              <a:t> two #’s must be &gt; 800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E599FAE-4CE4-4CFB-ABE0-80B044124BBA}"/>
              </a:ext>
            </a:extLst>
          </p:cNvPr>
          <p:cNvCxnSpPr>
            <a:cxnSpLocks/>
          </p:cNvCxnSpPr>
          <p:nvPr/>
        </p:nvCxnSpPr>
        <p:spPr>
          <a:xfrm flipV="1">
            <a:off x="10736256" y="2524778"/>
            <a:ext cx="210507" cy="646416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  <a:effectLst>
            <a:glow rad="38100">
              <a:schemeClr val="tx1"/>
            </a:glow>
            <a:innerShdw blurRad="203200">
              <a:schemeClr val="tx1"/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FC8BCAF-B850-4631-94EF-6BA89434F141}"/>
              </a:ext>
            </a:extLst>
          </p:cNvPr>
          <p:cNvCxnSpPr>
            <a:cxnSpLocks/>
          </p:cNvCxnSpPr>
          <p:nvPr/>
        </p:nvCxnSpPr>
        <p:spPr>
          <a:xfrm flipH="1" flipV="1">
            <a:off x="11385789" y="2516074"/>
            <a:ext cx="246774" cy="605429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  <a:effectLst>
            <a:glow rad="38100">
              <a:schemeClr val="tx1"/>
            </a:glow>
            <a:innerShdw blurRad="203200">
              <a:schemeClr val="tx1"/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116204A-7E5F-4A90-8C49-7910C9DF6C88}"/>
              </a:ext>
            </a:extLst>
          </p:cNvPr>
          <p:cNvCxnSpPr>
            <a:cxnSpLocks/>
          </p:cNvCxnSpPr>
          <p:nvPr/>
        </p:nvCxnSpPr>
        <p:spPr>
          <a:xfrm>
            <a:off x="4578322" y="5127872"/>
            <a:ext cx="6035040" cy="0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  <a:effectLst>
            <a:glow rad="38100">
              <a:schemeClr val="tx1"/>
            </a:glow>
            <a:innerShdw blurRad="203200">
              <a:schemeClr val="tx1"/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3BBB363F-3538-447C-BD75-A115935EA784}"/>
              </a:ext>
            </a:extLst>
          </p:cNvPr>
          <p:cNvCxnSpPr>
            <a:cxnSpLocks/>
          </p:cNvCxnSpPr>
          <p:nvPr/>
        </p:nvCxnSpPr>
        <p:spPr>
          <a:xfrm>
            <a:off x="5556850" y="2908631"/>
            <a:ext cx="4572000" cy="0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  <a:effectLst>
            <a:glow rad="38100">
              <a:schemeClr val="tx1"/>
            </a:glow>
            <a:innerShdw blurRad="203200">
              <a:schemeClr val="tx1"/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8347889-654D-4ED8-ABF1-0EBCDDCA9F92}"/>
              </a:ext>
            </a:extLst>
          </p:cNvPr>
          <p:cNvCxnSpPr>
            <a:cxnSpLocks/>
          </p:cNvCxnSpPr>
          <p:nvPr/>
        </p:nvCxnSpPr>
        <p:spPr>
          <a:xfrm>
            <a:off x="10657203" y="4705667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56BC4F7-1258-4C7A-9AE0-1C7679B82556}"/>
              </a:ext>
            </a:extLst>
          </p:cNvPr>
          <p:cNvCxnSpPr>
            <a:cxnSpLocks/>
          </p:cNvCxnSpPr>
          <p:nvPr/>
        </p:nvCxnSpPr>
        <p:spPr>
          <a:xfrm>
            <a:off x="10809603" y="4858067"/>
            <a:ext cx="457200" cy="0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5F4F229-809B-400A-9C6B-D2319230160A}"/>
              </a:ext>
            </a:extLst>
          </p:cNvPr>
          <p:cNvCxnSpPr>
            <a:cxnSpLocks/>
          </p:cNvCxnSpPr>
          <p:nvPr/>
        </p:nvCxnSpPr>
        <p:spPr>
          <a:xfrm>
            <a:off x="10962003" y="5010467"/>
            <a:ext cx="457200" cy="0"/>
          </a:xfrm>
          <a:prstGeom prst="straightConnector1">
            <a:avLst/>
          </a:prstGeom>
          <a:ln w="25400">
            <a:solidFill>
              <a:srgbClr val="FFFF00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B8E5734-274F-448D-8C26-3558FFAFB79C}"/>
              </a:ext>
            </a:extLst>
          </p:cNvPr>
          <p:cNvCxnSpPr>
            <a:cxnSpLocks/>
          </p:cNvCxnSpPr>
          <p:nvPr/>
        </p:nvCxnSpPr>
        <p:spPr>
          <a:xfrm>
            <a:off x="11114403" y="5162867"/>
            <a:ext cx="457200" cy="0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94B7019-C366-4E31-8398-CF22E2BDEA6D}"/>
              </a:ext>
            </a:extLst>
          </p:cNvPr>
          <p:cNvCxnSpPr>
            <a:cxnSpLocks/>
          </p:cNvCxnSpPr>
          <p:nvPr/>
        </p:nvCxnSpPr>
        <p:spPr>
          <a:xfrm>
            <a:off x="11266803" y="5315267"/>
            <a:ext cx="45720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275F095-5578-4D74-92EC-EB4EE429BB37}"/>
              </a:ext>
            </a:extLst>
          </p:cNvPr>
          <p:cNvCxnSpPr>
            <a:cxnSpLocks/>
          </p:cNvCxnSpPr>
          <p:nvPr/>
        </p:nvCxnSpPr>
        <p:spPr>
          <a:xfrm>
            <a:off x="11419203" y="5467667"/>
            <a:ext cx="457200" cy="0"/>
          </a:xfrm>
          <a:prstGeom prst="straightConnector1">
            <a:avLst/>
          </a:prstGeom>
          <a:ln w="25400">
            <a:solidFill>
              <a:srgbClr val="FB5FE8"/>
            </a:solidFill>
            <a:tailEnd type="triangle"/>
          </a:ln>
          <a:effectLst>
            <a:glow rad="635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494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1031</Words>
  <Application>Microsoft Office PowerPoint</Application>
  <PresentationFormat>Widescreen</PresentationFormat>
  <Paragraphs>144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Symbol</vt:lpstr>
      <vt:lpstr>Office Theme</vt:lpstr>
      <vt:lpstr>Insert Final Diagnosis</vt:lpstr>
      <vt:lpstr>Case History</vt:lpstr>
      <vt:lpstr>Imaging</vt:lpstr>
      <vt:lpstr>Diagnosis</vt:lpstr>
      <vt:lpstr>Summary</vt:lpstr>
      <vt:lpstr>PowerPoint Presentation</vt:lpstr>
      <vt:lpstr>Image Qualities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2022-04-13T20:19:41Z</dcterms:created>
  <dcterms:modified xsi:type="dcterms:W3CDTF">2022-04-13T20:25:41Z</dcterms:modified>
</cp:coreProperties>
</file>